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4" r:id="rId1"/>
    <p:sldMasterId id="2147483682" r:id="rId2"/>
    <p:sldMasterId id="2147483698" r:id="rId3"/>
    <p:sldMasterId id="2147483701" r:id="rId4"/>
  </p:sldMasterIdLst>
  <p:notesMasterIdLst>
    <p:notesMasterId r:id="rId16"/>
  </p:notesMasterIdLst>
  <p:handoutMasterIdLst>
    <p:handoutMasterId r:id="rId17"/>
  </p:handoutMasterIdLst>
  <p:sldIdLst>
    <p:sldId id="333" r:id="rId5"/>
    <p:sldId id="423" r:id="rId6"/>
    <p:sldId id="396" r:id="rId7"/>
    <p:sldId id="398" r:id="rId8"/>
    <p:sldId id="389" r:id="rId9"/>
    <p:sldId id="390" r:id="rId10"/>
    <p:sldId id="392" r:id="rId11"/>
    <p:sldId id="388" r:id="rId12"/>
    <p:sldId id="393" r:id="rId13"/>
    <p:sldId id="397" r:id="rId14"/>
    <p:sldId id="339" r:id="rId15"/>
  </p:sldIdLst>
  <p:sldSz cx="9144000" cy="6858000" type="letter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45">
          <p15:clr>
            <a:srgbClr val="A4A3A4"/>
          </p15:clr>
        </p15:guide>
        <p15:guide id="2" pos="295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EFF755"/>
    <a:srgbClr val="CC6600"/>
    <a:srgbClr val="6666FF"/>
    <a:srgbClr val="008000"/>
    <a:srgbClr val="000080"/>
    <a:srgbClr val="004000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19" autoAdjust="0"/>
    <p:restoredTop sz="95815" autoAdjust="0"/>
  </p:normalViewPr>
  <p:slideViewPr>
    <p:cSldViewPr snapToGrid="0">
      <p:cViewPr varScale="1">
        <p:scale>
          <a:sx n="158" d="100"/>
          <a:sy n="158" d="100"/>
        </p:scale>
        <p:origin x="1888" y="200"/>
      </p:cViewPr>
      <p:guideLst>
        <p:guide orient="horz" pos="3945"/>
        <p:guide pos="295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1818" y="-102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158826-EADE-4792-AB13-43381F09B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4538"/>
            <a:ext cx="5353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31" tIns="48115" rIns="96231" bIns="48115" numCol="1" anchor="b" anchorCtr="0" compatLnSpc="1">
            <a:prstTxWarp prst="textNoShape">
              <a:avLst/>
            </a:prstTxWarp>
          </a:bodyPr>
          <a:lstStyle>
            <a:lvl1pPr algn="r" defTabSz="962025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ECC53042-5A96-4DBC-B738-B843823BA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09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2DC6FA-9CCE-4287-BC5E-0D385E2FAC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XOR: x_1, x_2, and we want to transform to x_1^2, x_2^2, x_1 x_2</a:t>
            </a:r>
          </a:p>
          <a:p>
            <a:endParaRPr lang="en-US"/>
          </a:p>
          <a:p>
            <a:r>
              <a:rPr lang="en-US"/>
              <a:t>It can also be viewed as feature extraction from the feature vector </a:t>
            </a:r>
            <a:r>
              <a:rPr lang="en-US" b="1"/>
              <a:t>x</a:t>
            </a:r>
            <a:r>
              <a:rPr lang="en-US"/>
              <a:t>, but now we extract </a:t>
            </a:r>
            <a:r>
              <a:rPr lang="en-US" i="1"/>
              <a:t>more</a:t>
            </a:r>
            <a:r>
              <a:rPr lang="en-US"/>
              <a:t> feature than the number of features in </a:t>
            </a:r>
            <a:r>
              <a:rPr lang="en-US" b="1"/>
              <a:t>x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779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3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94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067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6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6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2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C53042-5A96-4DBC-B738-B843823BA6D7}" type="slidenum">
              <a:rPr lang="en-US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0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10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dirty="0"/>
              <a:t>ECE 8527 – Introduction to Machine Learning and Pattern Recognition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37,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7"/>
          <p:cNvSpPr>
            <a:spLocks noGrp="1"/>
          </p:cNvSpPr>
          <p:nvPr>
            <p:ph type="title"/>
          </p:nvPr>
        </p:nvSpPr>
        <p:spPr>
          <a:xfrm>
            <a:off x="227013" y="41441"/>
            <a:ext cx="9155545" cy="328461"/>
          </a:xfrm>
          <a:prstGeom prst="rect">
            <a:avLst/>
          </a:prstGeom>
        </p:spPr>
        <p:txBody>
          <a:bodyPr vert="horz" wrap="none" lIns="91440" tIns="0" rIns="0" bIns="0" rtlCol="0" anchor="ctr" anchorCtr="0">
            <a:normAutofit/>
          </a:bodyPr>
          <a:lstStyle/>
          <a:p>
            <a:endParaRPr lang="en-US" dirty="0"/>
          </a:p>
        </p:txBody>
      </p:sp>
      <p:pic>
        <p:nvPicPr>
          <p:cNvPr id="12" name="Picture 37" descr="isip_logo_plain">
            <a:extLst>
              <a:ext uri="{FF2B5EF4-FFF2-40B4-BE49-F238E27FC236}">
                <a16:creationId xmlns:a16="http://schemas.microsoft.com/office/drawing/2014/main" id="{49D6702B-B0BF-974A-AB76-0DDBC3BFEC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45">
            <a:extLst>
              <a:ext uri="{FF2B5EF4-FFF2-40B4-BE49-F238E27FC236}">
                <a16:creationId xmlns:a16="http://schemas.microsoft.com/office/drawing/2014/main" id="{53BD188F-4E3C-474F-AE5D-56FC268629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37,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72FE5721-68F0-794B-AB3D-40DBDBE1ACC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5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37,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42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.umontreal.ca/~bengioy/papers/ftml.pdf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datasciencecentral.com/the-neural-network-zo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www.ruder.io/optimizing-gradient-descent/" TargetMode="External"/><Relationship Id="rId4" Type="http://schemas.openxmlformats.org/officeDocument/2006/relationships/hyperlink" Target="https://ml-cheatsheet.readthedocs.io/en/latest/activation_functions.html#:~:text=ELU%20is%20very%20similiar%20to,%CE%B1%20whereas%20RELU%20sharply%20smoothes.&amp;text=Pros-,ELU%20becomes%20smooth%20slowly%20until%20its%20output%20equal,%CE%B1%20whereas%20RELU%20sharply%20smoothes.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the-neural-network-zo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der.io/optimizing-gradient-descen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chemeClr val="accent1"/>
                </a:solidFill>
              </a:rPr>
              <a:t>Lecture 37: Alternative Activation Functions and Optimizers</a:t>
            </a:r>
            <a:endParaRPr lang="en-US" b="1" cap="all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1338" y="1358900"/>
            <a:ext cx="4030661" cy="4089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0" fontAlgn="base" latinLnBrk="0" hangingPunct="0"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Objectives:</a:t>
            </a:r>
          </a:p>
          <a:p>
            <a:pPr marL="179388" eaLnBrk="0" hangingPunct="0"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A Taxonomy of Architectures</a:t>
            </a:r>
          </a:p>
          <a:p>
            <a:pPr marL="179388" eaLnBrk="0" hangingPunct="0"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Activation Functions</a:t>
            </a:r>
          </a:p>
          <a:p>
            <a:pPr marL="179388" eaLnBrk="0" hangingPunct="0"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Optimization Algorithms</a:t>
            </a:r>
          </a:p>
          <a:p>
            <a:pPr marL="176213" indent="-176213" eaLnBrk="0" hangingPunct="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b="1" kern="0" dirty="0">
                <a:solidFill>
                  <a:srgbClr val="000080"/>
                </a:solidFill>
                <a:latin typeface="+mn-lt"/>
              </a:rPr>
              <a:t>Resources:</a:t>
            </a:r>
          </a:p>
          <a:p>
            <a:pPr marL="179388" marR="0" lvl="0" algn="l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DataScienceCenter: </a:t>
            </a:r>
            <a:r>
              <a:rPr lang="en-US" sz="1800" b="1" kern="0" dirty="0">
                <a:solidFill>
                  <a:schemeClr val="bg1"/>
                </a:solidFill>
                <a:latin typeface="+mn-lt"/>
                <a:hlinkClick r:id="rId2"/>
              </a:rPr>
              <a:t>The Neural Network Zoo</a:t>
            </a:r>
            <a:endParaRPr lang="en-US" sz="1800" b="1" kern="0" dirty="0">
              <a:solidFill>
                <a:schemeClr val="bg1"/>
              </a:solidFill>
              <a:latin typeface="+mn-lt"/>
              <a:hlinkClick r:id="rId3"/>
            </a:endParaRPr>
          </a:p>
          <a:p>
            <a:pPr marL="179388" marR="0" lvl="0" algn="l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ML-Cheatsheet: </a:t>
            </a:r>
            <a:r>
              <a:rPr lang="en-US" sz="1800" b="1" kern="0" dirty="0">
                <a:solidFill>
                  <a:schemeClr val="bg1"/>
                </a:solidFill>
                <a:latin typeface="+mn-lt"/>
                <a:hlinkClick r:id="rId4"/>
              </a:rPr>
              <a:t>Activation Functions</a:t>
            </a:r>
            <a:endParaRPr lang="en-US" sz="1800" b="1" kern="0" dirty="0">
              <a:solidFill>
                <a:schemeClr val="bg1"/>
              </a:solidFill>
              <a:latin typeface="+mn-lt"/>
              <a:hlinkClick r:id="rId3"/>
            </a:endParaRPr>
          </a:p>
          <a:p>
            <a:pPr marL="179388" marR="0" lvl="0" algn="l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kern="0" dirty="0">
                <a:solidFill>
                  <a:schemeClr val="bg1"/>
                </a:solidFill>
                <a:latin typeface="+mn-lt"/>
              </a:rPr>
              <a:t>Ruder: </a:t>
            </a:r>
            <a:r>
              <a:rPr lang="en-US" sz="1800" b="1" kern="0" dirty="0">
                <a:solidFill>
                  <a:schemeClr val="bg1"/>
                </a:solidFill>
                <a:latin typeface="+mn-lt"/>
                <a:hlinkClick r:id="rId5"/>
              </a:rPr>
              <a:t>Gradient Descent Algorithms</a:t>
            </a:r>
            <a:endParaRPr lang="en-US" sz="1800" b="1" kern="0" dirty="0">
              <a:solidFill>
                <a:schemeClr val="bg1"/>
              </a:solidFill>
              <a:latin typeface="+mn-lt"/>
            </a:endParaRPr>
          </a:p>
          <a:p>
            <a:pPr marL="176213" marR="0" lvl="0" indent="-176213" algn="l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8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C422-3E92-774A-AC61-D63CF99B3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40" y="4179609"/>
            <a:ext cx="3608122" cy="2083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D2234-9BE9-0C43-812F-4FBD041401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4236729"/>
            <a:ext cx="3091224" cy="20688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8" y="92413"/>
            <a:ext cx="866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Comparison of Optimization Algorithms</a:t>
            </a:r>
            <a:endParaRPr lang="en-US" b="1" dirty="0">
              <a:solidFill>
                <a:srgbClr val="892034"/>
              </a:solidFill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43F33C-5263-0448-B6FD-BF0100C9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5" y="762203"/>
            <a:ext cx="8442889" cy="37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03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Rectangle 3155"/>
          <p:cNvSpPr>
            <a:spLocks noChangeArrowheads="1"/>
          </p:cNvSpPr>
          <p:nvPr/>
        </p:nvSpPr>
        <p:spPr bwMode="auto">
          <a:xfrm>
            <a:off x="27012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1450" indent="-1714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Optimization algorithms play an important role in allowing deep learning systems to converge.</a:t>
            </a:r>
          </a:p>
          <a:p>
            <a:pPr marL="171450" indent="-1714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Stochastic gradient descent and specifically Adam are popular approaches that are widely used.</a:t>
            </a:r>
          </a:p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u="sng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u="sng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854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27013" y="57150"/>
            <a:ext cx="86662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892034"/>
                </a:solidFill>
              </a:rPr>
              <a:t>Multilayer Perceptron (MLP)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b="35689"/>
          <a:stretch>
            <a:fillRect/>
          </a:stretch>
        </p:blipFill>
        <p:spPr>
          <a:xfrm>
            <a:off x="179811" y="757471"/>
            <a:ext cx="8768397" cy="51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12035" y="92413"/>
            <a:ext cx="8931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</a:rPr>
              <a:t>A Taxonomy </a:t>
            </a:r>
            <a:r>
              <a:rPr lang="en-US" b="1">
                <a:solidFill>
                  <a:schemeClr val="accent2"/>
                </a:solidFill>
              </a:rPr>
              <a:t>of Architectures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1" y="762203"/>
            <a:ext cx="7842967" cy="501719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78370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87404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Comparison of Activation Functions</a:t>
            </a:r>
            <a:endParaRPr lang="en-US" b="1" dirty="0">
              <a:solidFill>
                <a:srgbClr val="892034"/>
              </a:solidFill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16347F-1D6F-904F-94EC-AA9F4FF75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6" y="762203"/>
            <a:ext cx="8583660" cy="3383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8BA54-A4D2-089F-12F3-55E73DC31615}"/>
              </a:ext>
            </a:extLst>
          </p:cNvPr>
          <p:cNvSpPr txBox="1"/>
          <p:nvPr/>
        </p:nvSpPr>
        <p:spPr>
          <a:xfrm>
            <a:off x="468313" y="4662191"/>
            <a:ext cx="151757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238" indent="-122238"/>
            <a:r>
              <a:rPr lang="en-US" sz="1800" b="1" dirty="0"/>
              <a:t>ELU:</a:t>
            </a:r>
            <a:br>
              <a:rPr lang="en-US" sz="1800" b="1" dirty="0"/>
            </a:br>
            <a:r>
              <a:rPr lang="en-US" sz="1800" b="1" dirty="0"/>
              <a:t>Exponential</a:t>
            </a:r>
            <a:br>
              <a:rPr lang="en-US" sz="1800" b="1" dirty="0"/>
            </a:br>
            <a:r>
              <a:rPr lang="en-US" sz="1800" b="1" dirty="0"/>
              <a:t>Linear</a:t>
            </a:r>
            <a:br>
              <a:rPr lang="en-US" sz="1800" b="1" dirty="0"/>
            </a:br>
            <a:r>
              <a:rPr lang="en-US" sz="1800" b="1" dirty="0"/>
              <a:t>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49F44-7F8D-DB64-BE21-A4A430D0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87" y="4205548"/>
            <a:ext cx="1977879" cy="241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E23A9-117E-B0A3-CF5B-DEFB0CB4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48" y="4276217"/>
            <a:ext cx="1484271" cy="2378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7F81F-0AD6-E8FF-FD6E-158D17D627EC}"/>
              </a:ext>
            </a:extLst>
          </p:cNvPr>
          <p:cNvSpPr txBox="1"/>
          <p:nvPr/>
        </p:nvSpPr>
        <p:spPr>
          <a:xfrm>
            <a:off x="4565619" y="4728094"/>
            <a:ext cx="11178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2238" indent="-122238"/>
            <a:r>
              <a:rPr lang="en-US" sz="1800" b="1" dirty="0"/>
              <a:t>ReLU:</a:t>
            </a:r>
            <a:br>
              <a:rPr lang="en-US" sz="1800" b="1" dirty="0"/>
            </a:br>
            <a:r>
              <a:rPr lang="en-US" sz="1800" b="1" dirty="0"/>
              <a:t>Rectified</a:t>
            </a:r>
            <a:br>
              <a:rPr lang="en-US" sz="1800" b="1" dirty="0"/>
            </a:br>
            <a:r>
              <a:rPr lang="en-US" sz="1800" b="1" dirty="0"/>
              <a:t>Linear</a:t>
            </a:r>
            <a:br>
              <a:rPr lang="en-US" sz="1800" b="1" dirty="0"/>
            </a:br>
            <a:r>
              <a:rPr lang="en-US" sz="18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72562043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Why different optimization algorithms?</a:t>
            </a: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647700"/>
            <a:ext cx="8686800" cy="5603810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The main difference is actually how they treat the learning rate.</a:t>
            </a:r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Stochastic Gradient Descent:</a:t>
            </a:r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endParaRPr lang="en-US" sz="1800" b="1" kern="0" dirty="0"/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Theta (weights) is getting changed according to the gradient of the loss with respect to theta.</a:t>
            </a:r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alpha is the learning rate. </a:t>
            </a:r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If alpha is very small, convergence will be very slow. On the other hand, large alpha will lead to divergence.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32" y="1495025"/>
            <a:ext cx="2229253" cy="5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4559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Why different optimization algorithms?</a:t>
            </a: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73886" y="658878"/>
            <a:ext cx="6350339" cy="5603810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Due to the diversity of each training example, the gradient of the loss (L) changes quickly after each iteration. We are taking small steps but they are quite zig-zag (even though we slowly reach to a loss minima).</a:t>
            </a:r>
          </a:p>
          <a:p>
            <a:pPr marL="182563" indent="-182563">
              <a:spcAft>
                <a:spcPts val="1200"/>
              </a:spcAft>
              <a:buFont typeface="Arial" charset="0"/>
              <a:buChar char="•"/>
            </a:pPr>
            <a:r>
              <a:rPr lang="en-US" sz="1800" b="1" kern="0" dirty="0"/>
              <a:t>To overcome this, we introduce momentum. Basically taking knowledge from previous steps about where we should be heading. We are introducing a new </a:t>
            </a:r>
            <a:r>
              <a:rPr lang="en-US" sz="1800" b="1" kern="0" dirty="0" err="1"/>
              <a:t>hyperparameter</a:t>
            </a:r>
            <a:r>
              <a:rPr lang="en-US" sz="1800" b="1" kern="0" dirty="0"/>
              <a:t>:</a:t>
            </a: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51" y="762203"/>
            <a:ext cx="2094987" cy="1690532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37" y="3063373"/>
            <a:ext cx="2279074" cy="1782161"/>
          </a:xfrm>
          <a:prstGeom prst="rect">
            <a:avLst/>
          </a:prstGeom>
        </p:spPr>
      </p:pic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1" y="3148745"/>
            <a:ext cx="2205795" cy="8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71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Adaptive Moment Estimation (Adam)</a:t>
            </a:r>
            <a:endParaRPr lang="en-US" b="1" dirty="0">
              <a:solidFill>
                <a:srgbClr val="892034"/>
              </a:solidFill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228600" y="647700"/>
                <a:ext cx="8686800" cy="560381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82563" indent="-1825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Adam is another method that computes adaptive learning rates for each parameter. </a:t>
                </a:r>
              </a:p>
              <a:p>
                <a:pPr marL="182563" indent="-1825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Like </a:t>
                </a:r>
                <a:r>
                  <a:rPr lang="en-US" sz="1800" b="1" kern="0" dirty="0" err="1">
                    <a:latin typeface="Arial" charset="0"/>
                    <a:ea typeface="Arial" charset="0"/>
                    <a:cs typeface="Arial" charset="0"/>
                  </a:rPr>
                  <a:t>Adadelta</a:t>
                </a:r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:r>
                  <a:rPr lang="en-US" sz="1800" b="1" kern="0" dirty="0" err="1">
                    <a:latin typeface="Arial" charset="0"/>
                    <a:ea typeface="Arial" charset="0"/>
                    <a:cs typeface="Arial" charset="0"/>
                  </a:rPr>
                  <a:t>RMSprop</a:t>
                </a:r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, but in addition to storing an exponentially decaying average of past squared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ker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1" i="0" kern="0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𝐠</m:t>
                        </m:r>
                      </m:e>
                      <m:sub>
                        <m:r>
                          <a:rPr lang="en-US" sz="1800" b="1" i="0" ker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, Adam also keeps an exponentially decaying average of past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ker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1800" b="1" i="0" ker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𝐦</m:t>
                        </m:r>
                      </m:e>
                      <m:sub>
                        <m:r>
                          <a:rPr lang="en-US" sz="1800" b="1" i="0" ker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sz="1800" b="1" kern="0" dirty="0">
                    <a:latin typeface="Arial" charset="0"/>
                    <a:ea typeface="Arial" charset="0"/>
                    <a:cs typeface="Arial" charset="0"/>
                  </a:rPr>
                  <a:t>, similar to momentum:</a:t>
                </a:r>
              </a:p>
              <a:p>
                <a:pPr marL="182563" indent="-182563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47700"/>
                <a:ext cx="8686800" cy="5603810"/>
              </a:xfrm>
              <a:prstGeom prst="rect">
                <a:avLst/>
              </a:prstGeom>
              <a:blipFill rotWithShape="0">
                <a:blip r:embed="rId3"/>
                <a:stretch>
                  <a:fillRect l="-1544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" y="2442269"/>
            <a:ext cx="3169279" cy="32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307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Gradient Descent Algorithms For Optimization</a:t>
            </a: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6" y="762203"/>
            <a:ext cx="8555235" cy="46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24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892034"/>
                </a:solidFill>
              </a:rPr>
              <a:t>Gradient Descent Algorithms For Optimization</a:t>
            </a: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indent="-176213" algn="just">
              <a:spcAft>
                <a:spcPct val="50000"/>
              </a:spcAft>
              <a:buFontTx/>
              <a:buChar char="•"/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 algn="just">
              <a:spcAft>
                <a:spcPct val="50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  <a:p>
            <a:pPr algn="just">
              <a:spcAft>
                <a:spcPct val="50000"/>
              </a:spcAft>
            </a:pP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4248" y="563082"/>
            <a:ext cx="8686800" cy="5977035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SGD: Stochastic Gradient Descent http://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ufldl.stanford.edu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/tutorial/supervised/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OptimizationStochasticGradientDescent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RMSprop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Root Mean Square Propagation http://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www.cs.toronto.edu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/~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tijmen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/csc321/slides/lecture_slides_lec6.pdf)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Adagrad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Adaptive Gradient Algorithm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jmlr.org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/papers/v12/duchi11a.html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Adadelta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an extension of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Adagrad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that seeks to reduce its aggressive, monotonically decreasing learning rate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/abs/1212.5701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Adam: Adaptive Moment Estimation – keeps separate learning rates for each weight as well as an exponentially decaying average of previous gradients. 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/abs/1412.6980v8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Adamax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A variant of Adam that scales the gradient inversely proportionally to the ℓ</a:t>
            </a:r>
            <a:r>
              <a:rPr lang="en-US" sz="1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 norm of the past gradients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/abs/1412.6980v8</a:t>
            </a:r>
          </a:p>
          <a:p>
            <a:pPr marL="238125" indent="-238125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Nadam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 err="1"/>
              <a:t>Nesterov</a:t>
            </a:r>
            <a:r>
              <a:rPr lang="en-US" sz="1800" b="1" dirty="0"/>
              <a:t>-accelerated Adaptive Moment Estimation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http://cs229.stanford.edu/proj2015/054_report.pdf</a:t>
            </a:r>
          </a:p>
        </p:txBody>
      </p:sp>
    </p:spTree>
    <p:extLst>
      <p:ext uri="{BB962C8B-B14F-4D97-AF65-F5344CB8AC3E}">
        <p14:creationId xmlns:p14="http://schemas.microsoft.com/office/powerpoint/2010/main" val="39893634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SIP 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lecture_title</Template>
  <TotalTime>9862</TotalTime>
  <Words>711</Words>
  <Application>Microsoft Macintosh PowerPoint</Application>
  <PresentationFormat>Letter Paper (8.5x11 in)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Cambria Math</vt:lpstr>
      <vt:lpstr>Times New Roman</vt:lpstr>
      <vt:lpstr>lecture_title</vt:lpstr>
      <vt:lpstr>1_isip_default</vt:lpstr>
      <vt:lpstr>2_ISIP Content Slide</vt:lpstr>
      <vt:lpstr>2_isip_default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Gateway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Joseph Picone</cp:lastModifiedBy>
  <cp:revision>603</cp:revision>
  <dcterms:created xsi:type="dcterms:W3CDTF">2002-09-12T17:13:32Z</dcterms:created>
  <dcterms:modified xsi:type="dcterms:W3CDTF">2023-04-19T14:51:04Z</dcterms:modified>
</cp:coreProperties>
</file>